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7"/>
  </p:notesMasterIdLst>
  <p:sldIdLst>
    <p:sldId id="268" r:id="rId2"/>
    <p:sldId id="276" r:id="rId3"/>
    <p:sldId id="277" r:id="rId4"/>
    <p:sldId id="273" r:id="rId5"/>
    <p:sldId id="284" r:id="rId6"/>
    <p:sldId id="278" r:id="rId7"/>
    <p:sldId id="280" r:id="rId8"/>
    <p:sldId id="282" r:id="rId9"/>
    <p:sldId id="270" r:id="rId10"/>
    <p:sldId id="283" r:id="rId11"/>
    <p:sldId id="279" r:id="rId12"/>
    <p:sldId id="285" r:id="rId13"/>
    <p:sldId id="286" r:id="rId14"/>
    <p:sldId id="287" r:id="rId15"/>
    <p:sldId id="28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FB11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3677DB-4266-4B95-9A9C-666E808D009A}" type="datetimeFigureOut">
              <a:rPr lang="en-US" smtClean="0"/>
              <a:pPr/>
              <a:t>2/23/2015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D01F48-9663-473A-969F-0B407331A7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D01F48-9663-473A-969F-0B407331A7BA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19927B-7168-4A43-A65F-E07C4FB51378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19927B-7168-4A43-A65F-E07C4FB51378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26484-863D-4C9A-974C-F7DF22C6BDF6}" type="datetime1">
              <a:rPr lang="en-US" smtClean="0"/>
              <a:pPr/>
              <a:t>2/23/2015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Slides Left = </a:t>
            </a:r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BFE78-77BD-4450-B37C-2244704135D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89A34-8D30-4DDC-810E-DA5BB5A3E758}" type="datetime1">
              <a:rPr lang="en-US" smtClean="0"/>
              <a:pPr/>
              <a:t>2/23/2015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Slides Left =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BFE78-77BD-4450-B37C-2244704135D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8B4F3-7BA2-45AF-B1F4-0F2E5E65FCB3}" type="datetime1">
              <a:rPr lang="en-US" smtClean="0"/>
              <a:pPr/>
              <a:t>2/23/2015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Slides Left =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BFE78-77BD-4450-B37C-2244704135D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83732-271D-41E1-B107-752E0EBCC704}" type="datetime1">
              <a:rPr lang="en-US" smtClean="0"/>
              <a:pPr/>
              <a:t>2/23/2015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Slides Left =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BFE78-77BD-4450-B37C-2244704135D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A3F57-0B1A-495F-B4D5-F743246282BC}" type="datetime1">
              <a:rPr lang="en-US" smtClean="0"/>
              <a:pPr/>
              <a:t>2/23/2015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Slides Left =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BFE78-77BD-4450-B37C-2244704135D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11D10-B1ED-4ED9-9D7C-504F8685505F}" type="datetime1">
              <a:rPr lang="en-US" smtClean="0"/>
              <a:pPr/>
              <a:t>2/23/2015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Slides Left =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BFE78-77BD-4450-B37C-2244704135D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61996-879E-4A0E-9622-2647CEC21FA7}" type="datetime1">
              <a:rPr lang="en-US" smtClean="0"/>
              <a:pPr/>
              <a:t>2/23/2015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Slides Left =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BFE78-77BD-4450-B37C-2244704135D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3B8EA-D00D-4EBD-BF53-C3AF31B5DF29}" type="datetime1">
              <a:rPr lang="en-US" smtClean="0"/>
              <a:pPr/>
              <a:t>2/23/2015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Slides Left =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BFE78-77BD-4450-B37C-2244704135D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CD2F9-18B4-4F6D-9B06-8AD5BEB16569}" type="datetime1">
              <a:rPr lang="en-US" smtClean="0"/>
              <a:pPr/>
              <a:t>2/23/2015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Slides Left =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BFE78-77BD-4450-B37C-2244704135D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76A92-CAA2-43D4-8F0B-D523E9BFD35A}" type="datetime1">
              <a:rPr lang="en-US" smtClean="0"/>
              <a:pPr/>
              <a:t>2/23/2015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Slides Left =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BFE78-77BD-4450-B37C-2244704135D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3FC1C-6FB3-451E-BC90-0B97C29EC352}" type="datetime1">
              <a:rPr lang="en-US" smtClean="0"/>
              <a:pPr/>
              <a:t>2/23/2015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Slides Left =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ABBFE78-77BD-4450-B37C-2244704135D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31D7F12-805B-464E-B7B6-2FBA5B868D0E}" type="datetime1">
              <a:rPr lang="en-US" smtClean="0"/>
              <a:pPr/>
              <a:t>2/23/2015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 smtClean="0"/>
              <a:t>Slides Left = 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ABBFE78-77BD-4450-B37C-2244704135DC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3200400"/>
          </a:xfrm>
        </p:spPr>
        <p:txBody>
          <a:bodyPr anchor="t" anchorCtr="0">
            <a:normAutofit/>
          </a:bodyPr>
          <a:lstStyle/>
          <a:p>
            <a:pPr algn="ctr"/>
            <a:r>
              <a:rPr lang="en-US" sz="8800" dirty="0" smtClean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</a:rPr>
              <a:t>HSIP</a:t>
            </a:r>
            <a:br>
              <a:rPr lang="en-US" sz="8800" dirty="0" smtClean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</a:rPr>
            </a:br>
            <a:r>
              <a:rPr lang="en-US" sz="8800" dirty="0" smtClean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</a:rPr>
              <a:t>Update</a:t>
            </a:r>
            <a:endParaRPr lang="en-US" sz="8800" dirty="0">
              <a:ln w="635">
                <a:noFill/>
              </a:ln>
              <a:solidFill>
                <a:schemeClr val="accent4">
                  <a:tint val="90000"/>
                  <a:satMod val="1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0352" y="1371600"/>
            <a:ext cx="7772400" cy="2819400"/>
          </a:xfrm>
        </p:spPr>
        <p:txBody>
          <a:bodyPr anchor="t"/>
          <a:lstStyle/>
          <a:p>
            <a:pPr algn="ctr"/>
            <a:r>
              <a:rPr lang="en-US" dirty="0" smtClean="0"/>
              <a:t>Upcoming Items</a:t>
            </a:r>
            <a:br>
              <a:rPr lang="en-US" dirty="0" smtClean="0"/>
            </a:br>
            <a:r>
              <a:rPr lang="en-US" dirty="0" smtClean="0"/>
              <a:t>from</a:t>
            </a:r>
            <a:br>
              <a:rPr lang="en-US" dirty="0" smtClean="0"/>
            </a:br>
            <a:r>
              <a:rPr lang="en-US" dirty="0" smtClean="0"/>
              <a:t>HSIP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22960"/>
            <a:ext cx="8229600" cy="929640"/>
          </a:xfrm>
        </p:spPr>
        <p:txBody>
          <a:bodyPr anchor="t">
            <a:normAutofit/>
          </a:bodyPr>
          <a:lstStyle/>
          <a:p>
            <a:r>
              <a:rPr lang="en-US" sz="4000" dirty="0" smtClean="0"/>
              <a:t>Edgeline and Shoulder Rumbles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339852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+mj-lt"/>
              </a:rPr>
              <a:t>Working on policy and drawings for Edgeline (ELRS) and Shoulder Rumbles (SRS)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en-US" dirty="0" smtClean="0">
                <a:latin typeface="+mj-lt"/>
              </a:rPr>
              <a:t>Will help increase usage by providing guidelines for Consistency &amp; Uniformity</a:t>
            </a: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1" y="3951301"/>
            <a:ext cx="7110214" cy="2678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22960"/>
            <a:ext cx="8229600" cy="929640"/>
          </a:xfrm>
        </p:spPr>
        <p:txBody>
          <a:bodyPr anchor="t">
            <a:normAutofit/>
          </a:bodyPr>
          <a:lstStyle/>
          <a:p>
            <a:r>
              <a:rPr lang="en-US" sz="4000" dirty="0" smtClean="0"/>
              <a:t>Signs and Markings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339852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+mj-lt"/>
              </a:rPr>
              <a:t>Working on drawings to standardize the signing and pavement markings at intersections based on intersection type</a:t>
            </a:r>
          </a:p>
          <a:p>
            <a:pPr lvl="1"/>
            <a:r>
              <a:rPr lang="en-US" sz="2200" dirty="0" smtClean="0">
                <a:latin typeface="+mj-lt"/>
              </a:rPr>
              <a:t>Divided Highway Intersections</a:t>
            </a:r>
          </a:p>
          <a:p>
            <a:pPr lvl="1"/>
            <a:r>
              <a:rPr lang="en-US" sz="2200" dirty="0" smtClean="0">
                <a:latin typeface="+mj-lt"/>
              </a:rPr>
              <a:t>Intersections at Interchange Ramps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endParaRPr lang="en-US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22960"/>
            <a:ext cx="8229600" cy="929640"/>
          </a:xfrm>
        </p:spPr>
        <p:txBody>
          <a:bodyPr anchor="t">
            <a:normAutofit/>
          </a:bodyPr>
          <a:lstStyle/>
          <a:p>
            <a:r>
              <a:rPr lang="en-US" sz="4000" dirty="0" smtClean="0"/>
              <a:t>Sign Installation Details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38912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+mj-lt"/>
              </a:rPr>
              <a:t>Updating the standard Signing Detail Sheets</a:t>
            </a:r>
          </a:p>
          <a:p>
            <a:pPr lvl="1"/>
            <a:r>
              <a:rPr lang="en-US" sz="2200" dirty="0" smtClean="0">
                <a:latin typeface="+mj-lt"/>
              </a:rPr>
              <a:t>Haven’t been updated in a few years</a:t>
            </a:r>
          </a:p>
          <a:p>
            <a:pPr lvl="1"/>
            <a:r>
              <a:rPr lang="en-US" sz="2200" dirty="0" smtClean="0">
                <a:latin typeface="+mj-lt"/>
              </a:rPr>
              <a:t>Detail the current signing hardware being used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endParaRPr lang="en-US" dirty="0" smtClean="0">
              <a:latin typeface="+mj-lt"/>
            </a:endParaRPr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en-US" dirty="0" smtClean="0">
                <a:latin typeface="+mj-lt"/>
              </a:rPr>
              <a:t>Sign Installation Training for Inspectors</a:t>
            </a:r>
          </a:p>
          <a:p>
            <a:pPr lvl="1"/>
            <a:r>
              <a:rPr lang="en-US" sz="2200" dirty="0" smtClean="0">
                <a:latin typeface="+mj-lt"/>
              </a:rPr>
              <a:t>HSIP &amp; KTC is developing the class</a:t>
            </a:r>
          </a:p>
          <a:p>
            <a:pPr lvl="1"/>
            <a:r>
              <a:rPr lang="en-US" sz="2200" dirty="0" smtClean="0">
                <a:latin typeface="+mj-lt"/>
              </a:rPr>
              <a:t>Class will show inspectors what to look for when inspecting sheeting sign installations</a:t>
            </a:r>
          </a:p>
          <a:p>
            <a:pPr lvl="1"/>
            <a:r>
              <a:rPr lang="en-US" sz="2200" dirty="0" smtClean="0">
                <a:latin typeface="+mj-lt"/>
              </a:rPr>
              <a:t>Classes expected SOON!....likely in the Spring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endParaRPr lang="en-US" dirty="0" smtClean="0">
              <a:latin typeface="+mj-lt"/>
            </a:endParaRPr>
          </a:p>
          <a:p>
            <a:pPr marL="274320" lvl="1" indent="-274320">
              <a:buClr>
                <a:schemeClr val="accent3"/>
              </a:buClr>
              <a:buSzPct val="95000"/>
            </a:pPr>
            <a:endParaRPr lang="en-US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22960"/>
            <a:ext cx="8229600" cy="929640"/>
          </a:xfrm>
        </p:spPr>
        <p:txBody>
          <a:bodyPr anchor="t">
            <a:normAutofit/>
          </a:bodyPr>
          <a:lstStyle/>
          <a:p>
            <a:r>
              <a:rPr lang="en-US" sz="4000" dirty="0" smtClean="0"/>
              <a:t>Pavement Markers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38912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+mj-lt"/>
              </a:rPr>
              <a:t>HSIP will be letting contracts this year to re-establish the Raised Pavement Marker (RPM) System</a:t>
            </a:r>
          </a:p>
          <a:p>
            <a:pPr lvl="1"/>
            <a:r>
              <a:rPr lang="en-US" sz="2200" dirty="0" smtClean="0">
                <a:latin typeface="+mj-lt"/>
              </a:rPr>
              <a:t>4+ Lane Roadways</a:t>
            </a:r>
          </a:p>
          <a:p>
            <a:pPr lvl="1"/>
            <a:r>
              <a:rPr lang="en-US" sz="2200" dirty="0" smtClean="0">
                <a:latin typeface="+mj-lt"/>
              </a:rPr>
              <a:t>3 Lane &amp; 5 Lane Roadways (i.e. TWLTLs)</a:t>
            </a:r>
            <a:endParaRPr lang="en-US" dirty="0" smtClean="0">
              <a:latin typeface="+mj-lt"/>
            </a:endParaRPr>
          </a:p>
          <a:p>
            <a:pPr lvl="1"/>
            <a:r>
              <a:rPr lang="en-US" sz="2200" dirty="0" smtClean="0">
                <a:latin typeface="+mj-lt"/>
              </a:rPr>
              <a:t>Can use Raised Pavement Markers or Inlaid Pavement Markers (District Decision)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endParaRPr lang="en-US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22960"/>
            <a:ext cx="8229600" cy="929640"/>
          </a:xfrm>
        </p:spPr>
        <p:txBody>
          <a:bodyPr anchor="t">
            <a:normAutofit/>
          </a:bodyPr>
          <a:lstStyle/>
          <a:p>
            <a:r>
              <a:rPr lang="en-US" sz="4000" dirty="0" smtClean="0"/>
              <a:t>Questions??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389120"/>
          </a:xfrm>
        </p:spPr>
        <p:txBody>
          <a:bodyPr>
            <a:normAutofit/>
          </a:bodyPr>
          <a:lstStyle/>
          <a:p>
            <a:pPr>
              <a:spcBef>
                <a:spcPts val="300"/>
              </a:spcBef>
              <a:spcAft>
                <a:spcPts val="1800"/>
              </a:spcAft>
            </a:pPr>
            <a:r>
              <a:rPr lang="en-US" sz="2400" dirty="0" smtClean="0">
                <a:latin typeface="+mj-lt"/>
              </a:rPr>
              <a:t>New HSIP Contacts:</a:t>
            </a:r>
          </a:p>
          <a:p>
            <a:pPr lvl="1"/>
            <a:r>
              <a:rPr lang="en-US" dirty="0" smtClean="0">
                <a:latin typeface="+mj-lt"/>
              </a:rPr>
              <a:t>Jarrod Stanley – </a:t>
            </a:r>
            <a:r>
              <a:rPr lang="en-US" u="sng" dirty="0" smtClean="0">
                <a:solidFill>
                  <a:schemeClr val="accent1"/>
                </a:solidFill>
                <a:latin typeface="+mj-lt"/>
              </a:rPr>
              <a:t>Jarrod.Stanley@ky.gov</a:t>
            </a:r>
          </a:p>
          <a:p>
            <a:pPr lvl="2" indent="-282575">
              <a:spcBef>
                <a:spcPts val="300"/>
              </a:spcBef>
              <a:spcAft>
                <a:spcPts val="3000"/>
              </a:spcAft>
              <a:buNone/>
            </a:pPr>
            <a:r>
              <a:rPr lang="en-US" sz="2400" dirty="0" smtClean="0">
                <a:latin typeface="+mj-lt"/>
              </a:rPr>
              <a:t>Districts 2, 5, 6, 9, 11, 12</a:t>
            </a:r>
          </a:p>
          <a:p>
            <a:pPr lvl="1"/>
            <a:r>
              <a:rPr lang="en-US" dirty="0" smtClean="0">
                <a:latin typeface="+mj-lt"/>
              </a:rPr>
              <a:t>Mike Vaughn – </a:t>
            </a:r>
            <a:r>
              <a:rPr lang="en-US" u="sng" dirty="0" smtClean="0">
                <a:solidFill>
                  <a:schemeClr val="accent1"/>
                </a:solidFill>
                <a:latin typeface="+mj-lt"/>
              </a:rPr>
              <a:t>Mike.Vaughn@ky.gov</a:t>
            </a:r>
          </a:p>
          <a:p>
            <a:pPr lvl="2" indent="-282575">
              <a:spcBef>
                <a:spcPts val="300"/>
              </a:spcBef>
              <a:spcAft>
                <a:spcPts val="3000"/>
              </a:spcAft>
              <a:buNone/>
            </a:pPr>
            <a:r>
              <a:rPr lang="en-US" sz="2400" dirty="0" smtClean="0">
                <a:latin typeface="+mj-lt"/>
              </a:rPr>
              <a:t>Districts 1, 3, 4, 7, 8, 10</a:t>
            </a:r>
          </a:p>
          <a:p>
            <a:pPr lvl="1"/>
            <a:r>
              <a:rPr lang="en-US" dirty="0" smtClean="0">
                <a:latin typeface="+mj-lt"/>
              </a:rPr>
              <a:t>David Durman – </a:t>
            </a:r>
            <a:r>
              <a:rPr lang="en-US" u="sng" dirty="0" smtClean="0">
                <a:solidFill>
                  <a:schemeClr val="accent1"/>
                </a:solidFill>
                <a:latin typeface="+mj-lt"/>
              </a:rPr>
              <a:t>David.Durman@ky.gov</a:t>
            </a:r>
          </a:p>
          <a:p>
            <a:pPr lvl="2" indent="-282575">
              <a:spcBef>
                <a:spcPts val="300"/>
              </a:spcBef>
              <a:spcAft>
                <a:spcPts val="3000"/>
              </a:spcAft>
              <a:buNone/>
            </a:pPr>
            <a:r>
              <a:rPr lang="en-US" sz="2400" dirty="0" smtClean="0">
                <a:latin typeface="+mj-lt"/>
              </a:rPr>
              <a:t>Statewide Technical Assistance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143000" y="1874037"/>
          <a:ext cx="6858000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2286000"/>
                <a:gridCol w="2286000"/>
              </a:tblGrid>
              <a:tr h="624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j-lt"/>
                        </a:rPr>
                        <a:t>Year</a:t>
                      </a:r>
                      <a:endParaRPr lang="en-US" sz="20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j-lt"/>
                        </a:rPr>
                        <a:t>Fatalities</a:t>
                      </a:r>
                      <a:endParaRPr lang="en-US" sz="20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j-lt"/>
                        </a:rPr>
                        <a:t>Serious Injuries</a:t>
                      </a:r>
                      <a:endParaRPr lang="en-US" sz="2000" dirty="0">
                        <a:latin typeface="+mj-lt"/>
                      </a:endParaRPr>
                    </a:p>
                  </a:txBody>
                  <a:tcPr anchor="ctr"/>
                </a:tc>
              </a:tr>
              <a:tr h="624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j-lt"/>
                        </a:rPr>
                        <a:t>2010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j-lt"/>
                        </a:rPr>
                        <a:t>760</a:t>
                      </a:r>
                      <a:endParaRPr lang="en-US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j-lt"/>
                        </a:rPr>
                        <a:t>4057</a:t>
                      </a:r>
                      <a:endParaRPr lang="en-US" dirty="0">
                        <a:latin typeface="+mj-lt"/>
                      </a:endParaRPr>
                    </a:p>
                  </a:txBody>
                  <a:tcPr anchor="ctr"/>
                </a:tc>
              </a:tr>
              <a:tr h="624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j-lt"/>
                        </a:rPr>
                        <a:t>2011</a:t>
                      </a:r>
                      <a:endParaRPr lang="en-US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j-lt"/>
                        </a:rPr>
                        <a:t>721</a:t>
                      </a:r>
                      <a:endParaRPr lang="en-US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j-lt"/>
                        </a:rPr>
                        <a:t>3873</a:t>
                      </a:r>
                      <a:endParaRPr lang="en-US" dirty="0">
                        <a:latin typeface="+mj-lt"/>
                      </a:endParaRPr>
                    </a:p>
                  </a:txBody>
                  <a:tcPr anchor="ctr"/>
                </a:tc>
              </a:tr>
              <a:tr h="624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j-lt"/>
                        </a:rPr>
                        <a:t>2012</a:t>
                      </a:r>
                      <a:endParaRPr lang="en-US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j-lt"/>
                        </a:rPr>
                        <a:t>746</a:t>
                      </a:r>
                      <a:endParaRPr lang="en-US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j-lt"/>
                        </a:rPr>
                        <a:t>3825</a:t>
                      </a:r>
                      <a:endParaRPr lang="en-US" dirty="0">
                        <a:latin typeface="+mj-lt"/>
                      </a:endParaRPr>
                    </a:p>
                  </a:txBody>
                  <a:tcPr anchor="ctr"/>
                </a:tc>
              </a:tr>
              <a:tr h="624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j-lt"/>
                        </a:rPr>
                        <a:t>2013</a:t>
                      </a:r>
                      <a:endParaRPr lang="en-US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j-lt"/>
                        </a:rPr>
                        <a:t>638</a:t>
                      </a:r>
                      <a:endParaRPr lang="en-US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j-lt"/>
                        </a:rPr>
                        <a:t>3175</a:t>
                      </a:r>
                      <a:endParaRPr lang="en-US" dirty="0">
                        <a:latin typeface="+mj-lt"/>
                      </a:endParaRPr>
                    </a:p>
                  </a:txBody>
                  <a:tcPr anchor="ctr"/>
                </a:tc>
              </a:tr>
              <a:tr h="624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j-lt"/>
                        </a:rPr>
                        <a:t>2014*</a:t>
                      </a:r>
                      <a:endParaRPr lang="en-US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j-lt"/>
                        </a:rPr>
                        <a:t>667</a:t>
                      </a:r>
                      <a:endParaRPr lang="en-US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j-lt"/>
                        </a:rPr>
                        <a:t>3124</a:t>
                      </a:r>
                      <a:endParaRPr lang="en-US" dirty="0">
                        <a:latin typeface="+mj-lt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457200" y="822960"/>
            <a:ext cx="8229600" cy="609600"/>
          </a:xfrm>
          <a:prstGeom prst="rect">
            <a:avLst/>
          </a:prstGeom>
        </p:spPr>
        <p:txBody>
          <a:bodyPr anchor="b">
            <a:normAutofit fontScale="9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Crash Data –</a:t>
            </a:r>
            <a:r>
              <a:rPr kumimoji="0" lang="en-US" sz="4400" b="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Last 5 Years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19200" y="5867400"/>
            <a:ext cx="449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 Preliminary Data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914400" y="1508761"/>
          <a:ext cx="6922007" cy="4607521"/>
        </p:xfrm>
        <a:graphic>
          <a:graphicData uri="http://schemas.openxmlformats.org/drawingml/2006/table">
            <a:tbl>
              <a:tblPr/>
              <a:tblGrid>
                <a:gridCol w="440554"/>
                <a:gridCol w="1284948"/>
                <a:gridCol w="518513"/>
                <a:gridCol w="94981"/>
                <a:gridCol w="440554"/>
                <a:gridCol w="1284948"/>
                <a:gridCol w="518513"/>
                <a:gridCol w="94981"/>
                <a:gridCol w="440554"/>
                <a:gridCol w="1284948"/>
                <a:gridCol w="518513"/>
              </a:tblGrid>
              <a:tr h="322302"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2011</a:t>
                      </a:r>
                      <a:r>
                        <a:rPr lang="en-US" sz="16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323333"/>
                          </a:solidFill>
                          <a:latin typeface="Arial"/>
                        </a:rPr>
                        <a:t>Highway </a:t>
                      </a:r>
                      <a:r>
                        <a:rPr lang="en-US" sz="16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Fatalities </a:t>
                      </a:r>
                      <a:r>
                        <a:rPr lang="en-US" sz="1600" b="1" i="0" u="none" strike="noStrike" dirty="0" smtClean="0">
                          <a:solidFill>
                            <a:srgbClr val="323333"/>
                          </a:solidFill>
                          <a:latin typeface="Arial"/>
                        </a:rPr>
                        <a:t>Rate by State</a:t>
                      </a:r>
                    </a:p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323333"/>
                          </a:solidFill>
                          <a:latin typeface="Arial"/>
                        </a:rPr>
                        <a:t>(Fatalities </a:t>
                      </a:r>
                      <a:r>
                        <a:rPr lang="en-US" sz="16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per 100 Million Vehicle Miles </a:t>
                      </a:r>
                      <a:r>
                        <a:rPr lang="en-US" sz="1600" b="1" i="0" u="none" strike="noStrike" dirty="0" smtClean="0">
                          <a:solidFill>
                            <a:srgbClr val="323333"/>
                          </a:solidFill>
                          <a:latin typeface="Arial"/>
                        </a:rPr>
                        <a:t>Traveled)</a:t>
                      </a:r>
                      <a:endParaRPr lang="en-US" sz="1600" b="1" i="0" u="none" strike="noStrike" dirty="0">
                        <a:solidFill>
                          <a:srgbClr val="323333"/>
                        </a:solidFill>
                        <a:latin typeface="Arial"/>
                      </a:endParaRP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5613"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1.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Montana</a:t>
                      </a:r>
                    </a:p>
                  </a:txBody>
                  <a:tcPr marL="65732" marR="7304" marT="730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1.79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18.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Texas</a:t>
                      </a:r>
                    </a:p>
                  </a:txBody>
                  <a:tcPr marL="65732" marR="7304" marT="730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1.27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35.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Michigan</a:t>
                      </a:r>
                    </a:p>
                  </a:txBody>
                  <a:tcPr marL="65732" marR="7304" marT="730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0.94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25613"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2.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West Virginia</a:t>
                      </a:r>
                    </a:p>
                  </a:txBody>
                  <a:tcPr marL="65732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1.78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19.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Florida</a:t>
                      </a:r>
                    </a:p>
                  </a:txBody>
                  <a:tcPr marL="65732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1.25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36.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Virginia</a:t>
                      </a:r>
                    </a:p>
                  </a:txBody>
                  <a:tcPr marL="65732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0.94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5613"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3.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South Carolina</a:t>
                      </a:r>
                    </a:p>
                  </a:txBody>
                  <a:tcPr marL="65732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1.70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20.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South Dakota</a:t>
                      </a:r>
                    </a:p>
                  </a:txBody>
                  <a:tcPr marL="65732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1.23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37.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New York</a:t>
                      </a:r>
                    </a:p>
                  </a:txBody>
                  <a:tcPr marL="65732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0.92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5613"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4.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Arkansas</a:t>
                      </a:r>
                    </a:p>
                  </a:txBody>
                  <a:tcPr marL="65732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1.67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21.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North Carolina</a:t>
                      </a:r>
                    </a:p>
                  </a:txBody>
                  <a:tcPr marL="65732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1.18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38.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Utah</a:t>
                      </a:r>
                    </a:p>
                  </a:txBody>
                  <a:tcPr marL="65732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0.92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5613"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5.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Mississippi</a:t>
                      </a:r>
                    </a:p>
                  </a:txBody>
                  <a:tcPr marL="65732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1.62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22.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Iowa</a:t>
                      </a:r>
                    </a:p>
                  </a:txBody>
                  <a:tcPr marL="65732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1.15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39.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Ohio</a:t>
                      </a:r>
                    </a:p>
                  </a:txBody>
                  <a:tcPr marL="65732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0.91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5613"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6.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North Dakota</a:t>
                      </a:r>
                    </a:p>
                  </a:txBody>
                  <a:tcPr marL="65732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1.62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23.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Missouri</a:t>
                      </a:r>
                    </a:p>
                  </a:txBody>
                  <a:tcPr marL="65732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1.14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40.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Illinois</a:t>
                      </a:r>
                    </a:p>
                  </a:txBody>
                  <a:tcPr marL="65732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0.89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5613"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7.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Alaska</a:t>
                      </a:r>
                    </a:p>
                  </a:txBody>
                  <a:tcPr marL="65732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1.57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24.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Georgia</a:t>
                      </a:r>
                    </a:p>
                  </a:txBody>
                  <a:tcPr marL="65732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1.13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41.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California</a:t>
                      </a:r>
                    </a:p>
                  </a:txBody>
                  <a:tcPr marL="65732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0.87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5613"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8.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Kentucky</a:t>
                      </a:r>
                    </a:p>
                  </a:txBody>
                  <a:tcPr marL="65732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1.50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25.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Delaware</a:t>
                      </a:r>
                    </a:p>
                  </a:txBody>
                  <a:tcPr marL="65732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1.10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42.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Maryland</a:t>
                      </a:r>
                    </a:p>
                  </a:txBody>
                  <a:tcPr marL="65732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0.86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5613"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9.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Oklahoma</a:t>
                      </a:r>
                    </a:p>
                  </a:txBody>
                  <a:tcPr marL="65732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1.47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26.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Wisconsin</a:t>
                      </a:r>
                    </a:p>
                  </a:txBody>
                  <a:tcPr marL="65732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1.07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43.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New Jersey</a:t>
                      </a:r>
                    </a:p>
                  </a:txBody>
                  <a:tcPr marL="65732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0.86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5613"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10.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Wyoming</a:t>
                      </a:r>
                    </a:p>
                  </a:txBody>
                  <a:tcPr marL="65732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1.46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27.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Idaho</a:t>
                      </a:r>
                    </a:p>
                  </a:txBody>
                  <a:tcPr marL="65732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1.05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44.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Rhode Island</a:t>
                      </a:r>
                    </a:p>
                  </a:txBody>
                  <a:tcPr marL="65732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0.84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5613"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11.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Louisiana</a:t>
                      </a:r>
                    </a:p>
                  </a:txBody>
                  <a:tcPr marL="65732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1.45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28.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Nevada</a:t>
                      </a:r>
                    </a:p>
                  </a:txBody>
                  <a:tcPr marL="65732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1.02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45.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Washington</a:t>
                      </a:r>
                    </a:p>
                  </a:txBody>
                  <a:tcPr marL="65732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0.80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5613"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12.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Alabama</a:t>
                      </a:r>
                    </a:p>
                  </a:txBody>
                  <a:tcPr marL="65732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1.38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29.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Hawaii</a:t>
                      </a:r>
                    </a:p>
                  </a:txBody>
                  <a:tcPr marL="65732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0.99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46.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Vermont</a:t>
                      </a:r>
                    </a:p>
                  </a:txBody>
                  <a:tcPr marL="65732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0.77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5613"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13.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Arizona</a:t>
                      </a:r>
                    </a:p>
                  </a:txBody>
                  <a:tcPr marL="65732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1.38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30.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Oregon</a:t>
                      </a:r>
                    </a:p>
                  </a:txBody>
                  <a:tcPr marL="65732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0.99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47.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Connecticut</a:t>
                      </a:r>
                    </a:p>
                  </a:txBody>
                  <a:tcPr marL="65732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0.71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5613"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14.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New Mexico</a:t>
                      </a:r>
                    </a:p>
                  </a:txBody>
                  <a:tcPr marL="65732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1.38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31.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Indiana</a:t>
                      </a:r>
                    </a:p>
                  </a:txBody>
                  <a:tcPr marL="65732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0.98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48.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New Hampshire</a:t>
                      </a:r>
                    </a:p>
                  </a:txBody>
                  <a:tcPr marL="65732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0.71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5613"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15.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Tennessee</a:t>
                      </a:r>
                    </a:p>
                  </a:txBody>
                  <a:tcPr marL="65732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1.34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32.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Colorado</a:t>
                      </a:r>
                    </a:p>
                  </a:txBody>
                  <a:tcPr marL="65732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0.96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49.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Minnesota</a:t>
                      </a:r>
                    </a:p>
                  </a:txBody>
                  <a:tcPr marL="65732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0.65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5613"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16.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Pennsylvania</a:t>
                      </a:r>
                    </a:p>
                  </a:txBody>
                  <a:tcPr marL="65732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1.30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33.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Maine</a:t>
                      </a:r>
                    </a:p>
                  </a:txBody>
                  <a:tcPr marL="65732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0.95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50.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Massachusetts</a:t>
                      </a:r>
                    </a:p>
                  </a:txBody>
                  <a:tcPr marL="65732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0.62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5613"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17.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Kansas</a:t>
                      </a:r>
                    </a:p>
                  </a:txBody>
                  <a:tcPr marL="65732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1.29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34.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Nebraska</a:t>
                      </a:r>
                    </a:p>
                  </a:txBody>
                  <a:tcPr marL="65732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0.95</a:t>
                      </a: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304" marR="7304" marT="73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7116">
                <a:tc gridSpan="11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National Average = 1.10</a:t>
                      </a:r>
                    </a:p>
                  </a:txBody>
                  <a:tcPr marL="7304" marR="7304" marT="73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22960"/>
            <a:ext cx="8229600" cy="609600"/>
          </a:xfrm>
        </p:spPr>
        <p:txBody>
          <a:bodyPr anchor="t">
            <a:normAutofit fontScale="90000"/>
          </a:bodyPr>
          <a:lstStyle/>
          <a:p>
            <a:pPr algn="ctr"/>
            <a:r>
              <a:rPr lang="en-US" sz="4400" dirty="0" smtClean="0"/>
              <a:t>Kentucky Compared to Other States</a:t>
            </a:r>
            <a:endParaRPr lang="en-US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304800" y="6306235"/>
            <a:ext cx="4267200" cy="32316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sz="1500" dirty="0" smtClean="0">
                <a:latin typeface="+mj-lt"/>
              </a:rPr>
              <a:t>Source:  Insurance Institute for Highway Safety (IIHS)</a:t>
            </a:r>
            <a:endParaRPr lang="en-US" sz="1500" dirty="0">
              <a:latin typeface="+mj-l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914400" y="1506087"/>
          <a:ext cx="6925422" cy="4611000"/>
        </p:xfrm>
        <a:graphic>
          <a:graphicData uri="http://schemas.openxmlformats.org/drawingml/2006/table">
            <a:tbl>
              <a:tblPr/>
              <a:tblGrid>
                <a:gridCol w="442885"/>
                <a:gridCol w="1280160"/>
                <a:gridCol w="524469"/>
                <a:gridCol w="91440"/>
                <a:gridCol w="442885"/>
                <a:gridCol w="1280160"/>
                <a:gridCol w="524469"/>
                <a:gridCol w="91440"/>
                <a:gridCol w="442885"/>
                <a:gridCol w="1280160"/>
                <a:gridCol w="524469"/>
              </a:tblGrid>
              <a:tr h="321788"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2013 </a:t>
                      </a:r>
                      <a:r>
                        <a:rPr lang="en-US" sz="1600" b="1" i="0" u="none" strike="noStrike" dirty="0" smtClean="0">
                          <a:solidFill>
                            <a:srgbClr val="323333"/>
                          </a:solidFill>
                          <a:latin typeface="Arial"/>
                        </a:rPr>
                        <a:t>Highway Fatalities Rate by State</a:t>
                      </a:r>
                    </a:p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323333"/>
                          </a:solidFill>
                          <a:latin typeface="Arial"/>
                        </a:rPr>
                        <a:t>(Fatalities per 100 Million Vehicle Miles Traveled)</a:t>
                      </a:r>
                      <a:endParaRPr lang="en-US" sz="1600" b="1" i="0" u="none" strike="noStrike" dirty="0">
                        <a:solidFill>
                          <a:srgbClr val="323333"/>
                        </a:solidFill>
                        <a:latin typeface="Arial"/>
                      </a:endParaRP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5965"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1.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0325" indent="0" algn="l" fontAlgn="ctr"/>
                      <a:r>
                        <a:rPr kumimoji="0" lang="en-US" sz="1200" b="1" i="0" u="none" strike="noStrike" kern="1200" dirty="0" smtClean="0">
                          <a:solidFill>
                            <a:srgbClr val="323333"/>
                          </a:solidFill>
                          <a:latin typeface="Arial"/>
                          <a:ea typeface="+mn-ea"/>
                          <a:cs typeface="+mn-cs"/>
                        </a:rPr>
                        <a:t>Montana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1.96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18.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0325" indent="0" algn="l" rtl="0" eaLnBrk="1" fontAlgn="ctr" latinLnBrk="0" hangingPunct="1"/>
                      <a:r>
                        <a:rPr kumimoji="0" lang="en-US" sz="1200" b="1" i="0" u="none" strike="noStrike" kern="1200" dirty="0" smtClean="0">
                          <a:solidFill>
                            <a:srgbClr val="323333"/>
                          </a:solidFill>
                          <a:latin typeface="Arial"/>
                          <a:ea typeface="+mn-ea"/>
                          <a:cs typeface="+mn-cs"/>
                        </a:rPr>
                        <a:t>Pennsylvania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kumimoji="0" lang="en-US" sz="1200" b="1" i="0" u="none" strike="noStrike" kern="1200" dirty="0">
                          <a:solidFill>
                            <a:srgbClr val="323333"/>
                          </a:solidFill>
                          <a:latin typeface="Arial"/>
                          <a:ea typeface="+mn-ea"/>
                          <a:cs typeface="+mn-cs"/>
                        </a:rPr>
                        <a:t>1.22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35.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0325" indent="0" algn="l" rtl="0" eaLnBrk="1" fontAlgn="ctr" latinLnBrk="0" hangingPunct="1"/>
                      <a:r>
                        <a:rPr kumimoji="0" lang="en-US" sz="1200" b="1" i="0" u="none" strike="noStrike" kern="1200" dirty="0" smtClean="0">
                          <a:solidFill>
                            <a:srgbClr val="323333"/>
                          </a:solidFill>
                          <a:latin typeface="Arial"/>
                          <a:ea typeface="+mn-ea"/>
                          <a:cs typeface="+mn-cs"/>
                        </a:rPr>
                        <a:t>Vermont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0.97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25965"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2.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0325" indent="0" algn="l" rtl="0" eaLnBrk="1" fontAlgn="ctr" latinLnBrk="0" hangingPunct="1"/>
                      <a:r>
                        <a:rPr kumimoji="0" lang="en-US" sz="1200" b="1" i="0" u="none" strike="noStrike" kern="1200" dirty="0" smtClean="0">
                          <a:solidFill>
                            <a:srgbClr val="323333"/>
                          </a:solidFill>
                          <a:latin typeface="Arial"/>
                          <a:ea typeface="+mn-ea"/>
                          <a:cs typeface="+mn-cs"/>
                        </a:rPr>
                        <a:t>West Virginia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1.75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19.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0325" indent="0" algn="l" rtl="0" eaLnBrk="1" fontAlgn="ctr" latinLnBrk="0" hangingPunct="1"/>
                      <a:r>
                        <a:rPr kumimoji="0" lang="en-US" sz="1200" b="1" i="0" u="none" strike="noStrike" kern="1200" dirty="0" smtClean="0">
                          <a:solidFill>
                            <a:srgbClr val="323333"/>
                          </a:solidFill>
                          <a:latin typeface="Arial"/>
                          <a:ea typeface="+mn-ea"/>
                          <a:cs typeface="+mn-cs"/>
                        </a:rPr>
                        <a:t>New Mexico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1.21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36.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0325" indent="0" algn="l" rtl="0" eaLnBrk="1" fontAlgn="ctr" latinLnBrk="0" hangingPunct="1"/>
                      <a:r>
                        <a:rPr kumimoji="0" lang="en-US" sz="1200" b="1" i="0" u="none" strike="noStrike" kern="1200" dirty="0" smtClean="0">
                          <a:solidFill>
                            <a:srgbClr val="323333"/>
                          </a:solidFill>
                          <a:latin typeface="Arial"/>
                          <a:ea typeface="+mn-ea"/>
                          <a:cs typeface="+mn-cs"/>
                        </a:rPr>
                        <a:t>Illinois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0.96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5965"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3.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0325" indent="0" algn="l" rtl="0" eaLnBrk="1" fontAlgn="ctr" latinLnBrk="0" hangingPunct="1"/>
                      <a:r>
                        <a:rPr kumimoji="0" lang="en-US" sz="1200" b="1" i="0" u="none" strike="noStrike" kern="1200" dirty="0" smtClean="0">
                          <a:solidFill>
                            <a:srgbClr val="323333"/>
                          </a:solidFill>
                          <a:latin typeface="Arial"/>
                          <a:ea typeface="+mn-ea"/>
                          <a:cs typeface="+mn-cs"/>
                        </a:rPr>
                        <a:t>North Dakota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1.62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20.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0325" indent="0" algn="l" rtl="0" eaLnBrk="1" fontAlgn="ctr" latinLnBrk="0" hangingPunct="1"/>
                      <a:r>
                        <a:rPr kumimoji="0" lang="en-US" sz="1200" b="1" i="0" u="none" strike="noStrike" kern="1200" dirty="0" smtClean="0">
                          <a:solidFill>
                            <a:srgbClr val="323333"/>
                          </a:solidFill>
                          <a:latin typeface="Arial"/>
                          <a:ea typeface="+mn-ea"/>
                          <a:cs typeface="+mn-cs"/>
                        </a:rPr>
                        <a:t>Kansas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1.17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37.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0325" indent="0" algn="l" rtl="0" eaLnBrk="1" fontAlgn="ctr" latinLnBrk="0" hangingPunct="1"/>
                      <a:r>
                        <a:rPr kumimoji="0" lang="en-US" sz="1200" b="1" i="0" u="none" strike="noStrike" kern="1200" dirty="0" smtClean="0">
                          <a:solidFill>
                            <a:srgbClr val="323333"/>
                          </a:solidFill>
                          <a:latin typeface="Arial"/>
                          <a:ea typeface="+mn-ea"/>
                          <a:cs typeface="+mn-cs"/>
                        </a:rPr>
                        <a:t>California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0.94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5965"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4.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0325" indent="0" algn="l" rtl="0" eaLnBrk="1" fontAlgn="ctr" latinLnBrk="0" hangingPunct="1"/>
                      <a:r>
                        <a:rPr kumimoji="0" lang="en-US" sz="1200" b="1" i="0" u="none" strike="noStrike" kern="1200" dirty="0" smtClean="0">
                          <a:solidFill>
                            <a:srgbClr val="323333"/>
                          </a:solidFill>
                          <a:latin typeface="Arial"/>
                          <a:ea typeface="+mn-ea"/>
                          <a:cs typeface="+mn-cs"/>
                        </a:rPr>
                        <a:t>Mississippi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1.58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21.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0325" indent="0" algn="l" rtl="0" eaLnBrk="1" fontAlgn="ctr" latinLnBrk="0" hangingPunct="1"/>
                      <a:r>
                        <a:rPr kumimoji="0" lang="en-US" sz="1200" b="1" i="0" u="none" strike="noStrike" kern="1200" dirty="0" smtClean="0">
                          <a:solidFill>
                            <a:srgbClr val="323333"/>
                          </a:solidFill>
                          <a:latin typeface="Arial"/>
                          <a:ea typeface="+mn-ea"/>
                          <a:cs typeface="+mn-cs"/>
                        </a:rPr>
                        <a:t>Alaska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1.11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38.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0325" indent="0" algn="l" rtl="0" eaLnBrk="1" fontAlgn="ctr" latinLnBrk="0" hangingPunct="1"/>
                      <a:r>
                        <a:rPr kumimoji="0" lang="en-US" sz="1200" b="1" i="0" u="none" strike="noStrike" kern="1200" dirty="0" smtClean="0">
                          <a:solidFill>
                            <a:srgbClr val="323333"/>
                          </a:solidFill>
                          <a:latin typeface="Arial"/>
                          <a:ea typeface="+mn-ea"/>
                          <a:cs typeface="+mn-cs"/>
                        </a:rPr>
                        <a:t>New York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0.94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5965"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5.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0325" indent="0" algn="l" rtl="0" eaLnBrk="1" fontAlgn="ctr" latinLnBrk="0" hangingPunct="1"/>
                      <a:r>
                        <a:rPr kumimoji="0" lang="en-US" sz="1200" b="1" i="0" u="none" strike="noStrike" kern="1200" dirty="0" smtClean="0">
                          <a:solidFill>
                            <a:srgbClr val="323333"/>
                          </a:solidFill>
                          <a:latin typeface="Arial"/>
                          <a:ea typeface="+mn-ea"/>
                          <a:cs typeface="+mn-cs"/>
                        </a:rPr>
                        <a:t>South Carolina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1.57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22.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0325" indent="0" algn="l" rtl="0" eaLnBrk="1" fontAlgn="ctr" latinLnBrk="0" hangingPunct="1"/>
                      <a:r>
                        <a:rPr kumimoji="0" lang="en-US" sz="1200" b="1" i="0" u="none" strike="noStrike" kern="1200" dirty="0" smtClean="0">
                          <a:solidFill>
                            <a:srgbClr val="323333"/>
                          </a:solidFill>
                          <a:latin typeface="Arial"/>
                          <a:ea typeface="+mn-ea"/>
                          <a:cs typeface="+mn-cs"/>
                        </a:rPr>
                        <a:t>Nebraska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1.11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39.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0325" indent="0" algn="l" rtl="0" eaLnBrk="1" fontAlgn="ctr" latinLnBrk="0" hangingPunct="1"/>
                      <a:r>
                        <a:rPr kumimoji="0" lang="en-US" sz="1200" b="1" i="0" u="none" strike="noStrike" kern="1200" dirty="0" smtClean="0">
                          <a:solidFill>
                            <a:srgbClr val="323333"/>
                          </a:solidFill>
                          <a:latin typeface="Arial"/>
                          <a:ea typeface="+mn-ea"/>
                          <a:cs typeface="+mn-cs"/>
                        </a:rPr>
                        <a:t>Oregon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0.94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5965"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6.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0325" indent="0" algn="l" rtl="0" eaLnBrk="1" fontAlgn="ctr" latinLnBrk="0" hangingPunct="1"/>
                      <a:r>
                        <a:rPr kumimoji="0" lang="en-US" sz="1200" b="1" i="0" u="none" strike="noStrike" kern="1200" dirty="0" smtClean="0">
                          <a:solidFill>
                            <a:srgbClr val="323333"/>
                          </a:solidFill>
                          <a:latin typeface="Arial"/>
                          <a:ea typeface="+mn-ea"/>
                          <a:cs typeface="+mn-cs"/>
                        </a:rPr>
                        <a:t>Louisiana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1.51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23.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0325" indent="0" algn="l" rtl="0" eaLnBrk="1" fontAlgn="ctr" latinLnBrk="0" hangingPunct="1"/>
                      <a:r>
                        <a:rPr kumimoji="0" lang="en-US" sz="1200" b="1" i="0" u="none" strike="noStrike" kern="1200" dirty="0" smtClean="0">
                          <a:solidFill>
                            <a:srgbClr val="323333"/>
                          </a:solidFill>
                          <a:latin typeface="Arial"/>
                          <a:ea typeface="+mn-ea"/>
                          <a:cs typeface="+mn-cs"/>
                        </a:rPr>
                        <a:t>Delaware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1.10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40.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0325" indent="0" algn="l" rtl="0" eaLnBrk="1" fontAlgn="ctr" latinLnBrk="0" hangingPunct="1"/>
                      <a:r>
                        <a:rPr kumimoji="0" lang="en-US" sz="1200" b="1" i="0" u="none" strike="noStrike" kern="1200" dirty="0" smtClean="0">
                          <a:solidFill>
                            <a:srgbClr val="323333"/>
                          </a:solidFill>
                          <a:latin typeface="Arial"/>
                          <a:ea typeface="+mn-ea"/>
                          <a:cs typeface="+mn-cs"/>
                        </a:rPr>
                        <a:t>Wyoming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0.94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5965"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7.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0325" indent="0" algn="l" rtl="0" eaLnBrk="1" fontAlgn="ctr" latinLnBrk="0" hangingPunct="1"/>
                      <a:r>
                        <a:rPr kumimoji="0" lang="en-US" sz="1200" b="1" i="0" u="none" strike="noStrike" kern="1200" dirty="0" smtClean="0">
                          <a:solidFill>
                            <a:srgbClr val="323333"/>
                          </a:solidFill>
                          <a:latin typeface="Arial"/>
                          <a:ea typeface="+mn-ea"/>
                          <a:cs typeface="+mn-cs"/>
                        </a:rPr>
                        <a:t>South Dakota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1.50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24.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0325" indent="0" algn="l" rtl="0" eaLnBrk="1" fontAlgn="ctr" latinLnBrk="0" hangingPunct="1"/>
                      <a:r>
                        <a:rPr kumimoji="0" lang="en-US" sz="1200" b="1" i="0" u="none" strike="noStrike" kern="1200" dirty="0" smtClean="0">
                          <a:solidFill>
                            <a:srgbClr val="323333"/>
                          </a:solidFill>
                          <a:latin typeface="Arial"/>
                          <a:ea typeface="+mn-ea"/>
                          <a:cs typeface="+mn-cs"/>
                        </a:rPr>
                        <a:t>Missouri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1.10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41.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0325" indent="0" algn="l" rtl="0" eaLnBrk="1" fontAlgn="ctr" latinLnBrk="0" hangingPunct="1"/>
                      <a:r>
                        <a:rPr kumimoji="0" lang="en-US" sz="1200" b="1" i="0" u="none" strike="noStrike" kern="1200" dirty="0" smtClean="0">
                          <a:solidFill>
                            <a:srgbClr val="323333"/>
                          </a:solidFill>
                          <a:latin typeface="Arial"/>
                          <a:ea typeface="+mn-ea"/>
                          <a:cs typeface="+mn-cs"/>
                        </a:rPr>
                        <a:t>Virginia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0.91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5965"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8.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0325" indent="0" algn="l" rtl="0" eaLnBrk="1" fontAlgn="ctr" latinLnBrk="0" hangingPunct="1"/>
                      <a:r>
                        <a:rPr kumimoji="0" lang="en-US" sz="1200" b="1" i="0" u="none" strike="noStrike" kern="1200" dirty="0" smtClean="0">
                          <a:solidFill>
                            <a:srgbClr val="323333"/>
                          </a:solidFill>
                          <a:latin typeface="Arial"/>
                          <a:ea typeface="+mn-ea"/>
                          <a:cs typeface="+mn-cs"/>
                        </a:rPr>
                        <a:t>Arkansas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1.47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25.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0325" indent="0" algn="l" rtl="0" eaLnBrk="1" fontAlgn="ctr" latinLnBrk="0" hangingPunct="1"/>
                      <a:r>
                        <a:rPr kumimoji="0" lang="en-US" sz="1200" b="1" i="0" u="none" strike="noStrike" kern="1200" dirty="0" smtClean="0">
                          <a:solidFill>
                            <a:srgbClr val="323333"/>
                          </a:solidFill>
                          <a:latin typeface="Arial"/>
                          <a:ea typeface="+mn-ea"/>
                          <a:cs typeface="+mn-cs"/>
                        </a:rPr>
                        <a:t>Georgia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1.09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42.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0325" indent="0" algn="l" rtl="0" eaLnBrk="1" fontAlgn="ctr" latinLnBrk="0" hangingPunct="1"/>
                      <a:r>
                        <a:rPr kumimoji="0" lang="en-US" sz="1200" b="1" i="0" u="none" strike="noStrike" kern="1200" dirty="0" smtClean="0">
                          <a:solidFill>
                            <a:srgbClr val="323333"/>
                          </a:solidFill>
                          <a:latin typeface="Arial"/>
                          <a:ea typeface="+mn-ea"/>
                          <a:cs typeface="+mn-cs"/>
                        </a:rPr>
                        <a:t>Connecticut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0.88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5965"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9.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0325" indent="0" algn="l" rtl="0" eaLnBrk="1" fontAlgn="ctr" latinLnBrk="0" hangingPunct="1"/>
                      <a:r>
                        <a:rPr kumimoji="0" lang="en-US" sz="1200" b="1" i="0" u="none" strike="noStrike" kern="1200" dirty="0" smtClean="0">
                          <a:solidFill>
                            <a:srgbClr val="323333"/>
                          </a:solidFill>
                          <a:latin typeface="Arial"/>
                          <a:ea typeface="+mn-ea"/>
                          <a:cs typeface="+mn-cs"/>
                        </a:rPr>
                        <a:t>Arizona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1.43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26.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0325" indent="0" algn="l" rtl="0" eaLnBrk="1" fontAlgn="ctr" latinLnBrk="0" hangingPunct="1"/>
                      <a:r>
                        <a:rPr kumimoji="0" lang="en-US" sz="1200" b="1" i="0" u="none" strike="noStrike" kern="1200" dirty="0" smtClean="0">
                          <a:solidFill>
                            <a:srgbClr val="323333"/>
                          </a:solidFill>
                          <a:latin typeface="Arial"/>
                          <a:ea typeface="+mn-ea"/>
                          <a:cs typeface="+mn-cs"/>
                        </a:rPr>
                        <a:t>Nevada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1.08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43.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0325" indent="0" algn="l" rtl="0" eaLnBrk="1" fontAlgn="ctr" latinLnBrk="0" hangingPunct="1"/>
                      <a:r>
                        <a:rPr kumimoji="0" lang="en-US" sz="1200" b="1" i="0" u="none" strike="noStrike" kern="1200" dirty="0" smtClean="0">
                          <a:solidFill>
                            <a:srgbClr val="323333"/>
                          </a:solidFill>
                          <a:latin typeface="Arial"/>
                          <a:ea typeface="+mn-ea"/>
                          <a:cs typeface="+mn-cs"/>
                        </a:rPr>
                        <a:t>Ohio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0.88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5965"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10.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0325" indent="0" algn="l" rtl="0" eaLnBrk="1" fontAlgn="ctr" latinLnBrk="0" hangingPunct="1"/>
                      <a:r>
                        <a:rPr kumimoji="0" lang="en-US" sz="1200" b="1" i="0" u="none" strike="noStrike" kern="1200" dirty="0" smtClean="0">
                          <a:solidFill>
                            <a:srgbClr val="323333"/>
                          </a:solidFill>
                          <a:latin typeface="Arial"/>
                          <a:ea typeface="+mn-ea"/>
                          <a:cs typeface="+mn-cs"/>
                        </a:rPr>
                        <a:t>Oklahoma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1.43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27.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0325" indent="0" algn="l" rtl="0" eaLnBrk="1" fontAlgn="ctr" latinLnBrk="0" hangingPunct="1"/>
                      <a:r>
                        <a:rPr kumimoji="0" lang="en-US" sz="1200" b="1" i="0" u="none" strike="noStrike" kern="1200" dirty="0" smtClean="0">
                          <a:solidFill>
                            <a:srgbClr val="323333"/>
                          </a:solidFill>
                          <a:latin typeface="Arial"/>
                          <a:ea typeface="+mn-ea"/>
                          <a:cs typeface="+mn-cs"/>
                        </a:rPr>
                        <a:t>New Hampshire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1.06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44.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0325" indent="0" algn="l" rtl="0" eaLnBrk="1" fontAlgn="ctr" latinLnBrk="0" hangingPunct="1"/>
                      <a:r>
                        <a:rPr kumimoji="0" lang="en-US" sz="1200" b="1" i="0" u="none" strike="noStrike" kern="1200" dirty="0" smtClean="0">
                          <a:solidFill>
                            <a:srgbClr val="323333"/>
                          </a:solidFill>
                          <a:latin typeface="Arial"/>
                          <a:ea typeface="+mn-ea"/>
                          <a:cs typeface="+mn-cs"/>
                        </a:rPr>
                        <a:t>Utah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0.84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5965"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11.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0325" indent="0" algn="l" rtl="0" eaLnBrk="1" fontAlgn="ctr" latinLnBrk="0" hangingPunct="1"/>
                      <a:r>
                        <a:rPr kumimoji="0" lang="en-US" sz="1200" b="1" i="0" u="none" strike="noStrike" kern="1200" dirty="0" smtClean="0">
                          <a:solidFill>
                            <a:srgbClr val="323333"/>
                          </a:solidFill>
                          <a:latin typeface="Arial"/>
                          <a:ea typeface="+mn-ea"/>
                          <a:cs typeface="+mn-cs"/>
                        </a:rPr>
                        <a:t>Texas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1.42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28.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0325" indent="0" algn="l" rtl="0" eaLnBrk="1" fontAlgn="ctr" latinLnBrk="0" hangingPunct="1"/>
                      <a:r>
                        <a:rPr kumimoji="0" lang="en-US" sz="1200" b="1" i="0" u="none" strike="noStrike" kern="1200" dirty="0" smtClean="0">
                          <a:solidFill>
                            <a:srgbClr val="323333"/>
                          </a:solidFill>
                          <a:latin typeface="Arial"/>
                          <a:ea typeface="+mn-ea"/>
                          <a:cs typeface="+mn-cs"/>
                        </a:rPr>
                        <a:t>Colorado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1.03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45.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0325" indent="0" algn="l" rtl="0" eaLnBrk="1" fontAlgn="ctr" latinLnBrk="0" hangingPunct="1"/>
                      <a:r>
                        <a:rPr kumimoji="0" lang="en-US" sz="1200" b="1" i="0" u="none" strike="noStrike" kern="1200" dirty="0" smtClean="0">
                          <a:solidFill>
                            <a:srgbClr val="323333"/>
                          </a:solidFill>
                          <a:latin typeface="Arial"/>
                          <a:ea typeface="+mn-ea"/>
                          <a:cs typeface="+mn-cs"/>
                        </a:rPr>
                        <a:t>Maryland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0.83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5965"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12.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0325" indent="0" algn="l" rtl="0" eaLnBrk="1" fontAlgn="ctr" latinLnBrk="0" hangingPunct="1"/>
                      <a:r>
                        <a:rPr kumimoji="0" lang="en-US" sz="1200" b="1" i="0" u="none" strike="noStrike" kern="1200" dirty="0" smtClean="0">
                          <a:solidFill>
                            <a:srgbClr val="323333"/>
                          </a:solidFill>
                          <a:latin typeface="Arial"/>
                          <a:ea typeface="+mn-ea"/>
                          <a:cs typeface="+mn-cs"/>
                        </a:rPr>
                        <a:t>Tennessee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1.41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29.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0325" indent="0" algn="l" rtl="0" eaLnBrk="1" fontAlgn="ctr" latinLnBrk="0" hangingPunct="1"/>
                      <a:r>
                        <a:rPr kumimoji="0" lang="en-US" sz="1200" b="1" i="0" u="none" strike="noStrike" kern="1200" dirty="0" smtClean="0">
                          <a:solidFill>
                            <a:srgbClr val="323333"/>
                          </a:solidFill>
                          <a:latin typeface="Arial"/>
                          <a:ea typeface="+mn-ea"/>
                          <a:cs typeface="+mn-cs"/>
                        </a:rPr>
                        <a:t>Indiana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1.02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46.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0325" indent="0" algn="l" rtl="0" eaLnBrk="1" fontAlgn="ctr" latinLnBrk="0" hangingPunct="1"/>
                      <a:r>
                        <a:rPr kumimoji="0" lang="en-US" sz="1200" b="1" i="0" u="none" strike="noStrike" kern="1200" dirty="0" smtClean="0">
                          <a:solidFill>
                            <a:srgbClr val="323333"/>
                          </a:solidFill>
                          <a:latin typeface="Arial"/>
                          <a:ea typeface="+mn-ea"/>
                          <a:cs typeface="+mn-cs"/>
                        </a:rPr>
                        <a:t>Rhode Island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0.82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5965"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13.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0325" indent="0" algn="l" rtl="0" eaLnBrk="1" fontAlgn="ctr" latinLnBrk="0" hangingPunct="1"/>
                      <a:r>
                        <a:rPr kumimoji="0" lang="en-US" sz="1200" b="1" i="0" u="none" strike="noStrike" kern="1200" dirty="0" smtClean="0">
                          <a:solidFill>
                            <a:srgbClr val="323333"/>
                          </a:solidFill>
                          <a:latin typeface="Arial"/>
                          <a:ea typeface="+mn-ea"/>
                          <a:cs typeface="+mn-cs"/>
                        </a:rPr>
                        <a:t>Idaho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1.34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30.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0325" indent="0" algn="l" rtl="0" eaLnBrk="1" fontAlgn="ctr" latinLnBrk="0" hangingPunct="1"/>
                      <a:r>
                        <a:rPr kumimoji="0" lang="en-US" sz="1200" b="1" i="0" u="none" strike="noStrike" kern="1200" dirty="0" smtClean="0">
                          <a:solidFill>
                            <a:srgbClr val="323333"/>
                          </a:solidFill>
                          <a:latin typeface="Arial"/>
                          <a:ea typeface="+mn-ea"/>
                          <a:cs typeface="+mn-cs"/>
                        </a:rPr>
                        <a:t>Maine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1.02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47.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0325" indent="0" algn="l" rtl="0" eaLnBrk="1" fontAlgn="ctr" latinLnBrk="0" hangingPunct="1"/>
                      <a:r>
                        <a:rPr kumimoji="0" lang="en-US" sz="1200" b="1" i="0" u="none" strike="noStrike" kern="1200" dirty="0" smtClean="0">
                          <a:solidFill>
                            <a:srgbClr val="323333"/>
                          </a:solidFill>
                          <a:latin typeface="Arial"/>
                          <a:ea typeface="+mn-ea"/>
                          <a:cs typeface="+mn-cs"/>
                        </a:rPr>
                        <a:t>Washington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0.77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5965"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14.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0325" indent="0" algn="l" rtl="0" eaLnBrk="1" fontAlgn="ctr" latinLnBrk="0" hangingPunct="1"/>
                      <a:r>
                        <a:rPr kumimoji="0" lang="en-US" sz="1200" b="1" i="0" u="none" strike="noStrike" kern="1200" dirty="0" smtClean="0">
                          <a:solidFill>
                            <a:srgbClr val="FF0000"/>
                          </a:solidFill>
                          <a:latin typeface="Arial"/>
                          <a:ea typeface="+mn-ea"/>
                          <a:cs typeface="+mn-cs"/>
                        </a:rPr>
                        <a:t>Kentucky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1.33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31.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0325" indent="0" algn="l" rtl="0" eaLnBrk="1" fontAlgn="ctr" latinLnBrk="0" hangingPunct="1"/>
                      <a:r>
                        <a:rPr kumimoji="0" lang="en-US" sz="1200" b="1" i="0" u="none" strike="noStrike" kern="1200" dirty="0" smtClean="0">
                          <a:solidFill>
                            <a:srgbClr val="323333"/>
                          </a:solidFill>
                          <a:latin typeface="Arial"/>
                          <a:ea typeface="+mn-ea"/>
                          <a:cs typeface="+mn-cs"/>
                        </a:rPr>
                        <a:t>Hawaii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1.01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48.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0325" indent="0" algn="l" rtl="0" eaLnBrk="1" fontAlgn="ctr" latinLnBrk="0" hangingPunct="1"/>
                      <a:r>
                        <a:rPr kumimoji="0" lang="en-US" sz="1200" b="1" i="0" u="none" strike="noStrike" kern="1200" dirty="0" smtClean="0">
                          <a:solidFill>
                            <a:srgbClr val="323333"/>
                          </a:solidFill>
                          <a:latin typeface="Arial"/>
                          <a:ea typeface="+mn-ea"/>
                          <a:cs typeface="+mn-cs"/>
                        </a:rPr>
                        <a:t>New Jersey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0.74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5965"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15.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0325" indent="0" algn="l" rtl="0" eaLnBrk="1" fontAlgn="ctr" latinLnBrk="0" hangingPunct="1"/>
                      <a:r>
                        <a:rPr kumimoji="0" lang="en-US" sz="1200" b="1" i="0" u="none" strike="noStrike" kern="1200" dirty="0" smtClean="0">
                          <a:solidFill>
                            <a:srgbClr val="323333"/>
                          </a:solidFill>
                          <a:latin typeface="Arial"/>
                          <a:ea typeface="+mn-ea"/>
                          <a:cs typeface="+mn-cs"/>
                        </a:rPr>
                        <a:t>Alabama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1.31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32.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0325" indent="0" algn="l" rtl="0" eaLnBrk="1" fontAlgn="ctr" latinLnBrk="0" hangingPunct="1"/>
                      <a:r>
                        <a:rPr kumimoji="0" lang="en-US" sz="1200" b="1" i="0" u="none" strike="noStrike" kern="1200" dirty="0" smtClean="0">
                          <a:solidFill>
                            <a:srgbClr val="323333"/>
                          </a:solidFill>
                          <a:latin typeface="Arial"/>
                          <a:ea typeface="+mn-ea"/>
                          <a:cs typeface="+mn-cs"/>
                        </a:rPr>
                        <a:t>Iowa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1.01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49.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0325" indent="0" algn="l" rtl="0" eaLnBrk="1" fontAlgn="ctr" latinLnBrk="0" hangingPunct="1"/>
                      <a:r>
                        <a:rPr kumimoji="0" lang="en-US" sz="1200" b="1" i="0" u="none" strike="noStrike" kern="1200" dirty="0" smtClean="0">
                          <a:solidFill>
                            <a:srgbClr val="323333"/>
                          </a:solidFill>
                          <a:latin typeface="Arial"/>
                          <a:ea typeface="+mn-ea"/>
                          <a:cs typeface="+mn-cs"/>
                        </a:rPr>
                        <a:t>Minnesota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0.68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5965"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16.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0325" indent="0" algn="l" rtl="0" eaLnBrk="1" fontAlgn="ctr" latinLnBrk="0" hangingPunct="1"/>
                      <a:r>
                        <a:rPr kumimoji="0" lang="en-US" sz="1200" b="1" i="0" u="none" strike="noStrike" kern="1200" dirty="0" smtClean="0">
                          <a:solidFill>
                            <a:srgbClr val="323333"/>
                          </a:solidFill>
                          <a:latin typeface="Arial"/>
                          <a:ea typeface="+mn-ea"/>
                          <a:cs typeface="+mn-cs"/>
                        </a:rPr>
                        <a:t>Florida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1.25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33.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0325" indent="0" algn="l" rtl="0" eaLnBrk="1" fontAlgn="ctr" latinLnBrk="0" hangingPunct="1"/>
                      <a:r>
                        <a:rPr kumimoji="0" lang="en-US" sz="1200" b="1" i="0" u="none" strike="noStrike" kern="1200" dirty="0" smtClean="0">
                          <a:solidFill>
                            <a:srgbClr val="323333"/>
                          </a:solidFill>
                          <a:latin typeface="Arial"/>
                          <a:ea typeface="+mn-ea"/>
                          <a:cs typeface="+mn-cs"/>
                        </a:rPr>
                        <a:t>Michigan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1.00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50.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0325" indent="0" algn="l" rtl="0" eaLnBrk="1" fontAlgn="ctr" latinLnBrk="0" hangingPunct="1"/>
                      <a:r>
                        <a:rPr kumimoji="0" lang="en-US" sz="1200" b="1" i="0" u="none" strike="noStrike" kern="1200" dirty="0" smtClean="0">
                          <a:solidFill>
                            <a:srgbClr val="323333"/>
                          </a:solidFill>
                          <a:latin typeface="Arial"/>
                          <a:ea typeface="+mn-ea"/>
                          <a:cs typeface="+mn-cs"/>
                        </a:rPr>
                        <a:t>Massachusetts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323333"/>
                          </a:solidFill>
                          <a:latin typeface="Arial"/>
                        </a:rPr>
                        <a:t>0.59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5965"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17.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0325" indent="0" algn="l" rtl="0" eaLnBrk="1" fontAlgn="ctr" latinLnBrk="0" hangingPunct="1"/>
                      <a:r>
                        <a:rPr kumimoji="0" lang="en-US" sz="1200" b="1" i="0" u="none" strike="noStrike" kern="1200" dirty="0" smtClean="0">
                          <a:solidFill>
                            <a:srgbClr val="323333"/>
                          </a:solidFill>
                          <a:latin typeface="Arial"/>
                          <a:ea typeface="+mn-ea"/>
                          <a:cs typeface="+mn-cs"/>
                        </a:rPr>
                        <a:t>North Carolina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1.24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34.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0325" indent="0" algn="l" rtl="0" eaLnBrk="1" fontAlgn="ctr" latinLnBrk="0" hangingPunct="1"/>
                      <a:r>
                        <a:rPr kumimoji="0" lang="en-US" sz="1200" b="1" i="0" u="none" strike="noStrike" kern="1200" dirty="0" smtClean="0">
                          <a:solidFill>
                            <a:srgbClr val="323333"/>
                          </a:solidFill>
                          <a:latin typeface="Arial"/>
                          <a:ea typeface="+mn-ea"/>
                          <a:cs typeface="+mn-cs"/>
                        </a:rPr>
                        <a:t>Wisconsin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323333"/>
                          </a:solidFill>
                          <a:latin typeface="Arial"/>
                        </a:rPr>
                        <a:t>1.00</a:t>
                      </a: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95" marR="7595" marT="75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4320"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National Average </a:t>
                      </a:r>
                      <a:r>
                        <a:rPr lang="en-US" sz="1200" b="1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= </a:t>
                      </a:r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1.11</a:t>
                      </a:r>
                    </a:p>
                  </a:txBody>
                  <a:tcPr marL="7595" marR="7595" marT="75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22960"/>
            <a:ext cx="8229600" cy="701040"/>
          </a:xfrm>
        </p:spPr>
        <p:txBody>
          <a:bodyPr anchor="t">
            <a:normAutofit fontScale="90000"/>
          </a:bodyPr>
          <a:lstStyle/>
          <a:p>
            <a:pPr algn="ctr"/>
            <a:r>
              <a:rPr lang="en-US" sz="4400" dirty="0" smtClean="0"/>
              <a:t>Kentucky Compared to Other States</a:t>
            </a:r>
            <a:endParaRPr lang="en-US" sz="4400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6306235"/>
            <a:ext cx="4267200" cy="32316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sz="1500" dirty="0" smtClean="0">
                <a:latin typeface="+mj-lt"/>
              </a:rPr>
              <a:t>Source:  Insurance Institute for Highway Safety (IIHS)</a:t>
            </a:r>
            <a:endParaRPr lang="en-US" sz="1500" dirty="0">
              <a:latin typeface="+mj-l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0352" y="1371600"/>
            <a:ext cx="7772400" cy="2950464"/>
          </a:xfrm>
        </p:spPr>
        <p:txBody>
          <a:bodyPr anchor="t"/>
          <a:lstStyle/>
          <a:p>
            <a:pPr algn="ctr"/>
            <a:r>
              <a:rPr lang="en-US" sz="6000" dirty="0" smtClean="0"/>
              <a:t>How Can</a:t>
            </a:r>
            <a:br>
              <a:rPr lang="en-US" sz="6000" dirty="0" smtClean="0"/>
            </a:br>
            <a:r>
              <a:rPr lang="en-US" sz="6000" dirty="0" smtClean="0"/>
              <a:t>WE</a:t>
            </a:r>
            <a:br>
              <a:rPr lang="en-US" sz="6000" dirty="0" smtClean="0"/>
            </a:br>
            <a:r>
              <a:rPr lang="en-US" sz="6000" dirty="0" smtClean="0"/>
              <a:t>Improve?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2819400"/>
          </a:xfrm>
        </p:spPr>
        <p:txBody>
          <a:bodyPr/>
          <a:lstStyle/>
          <a:p>
            <a:r>
              <a:rPr lang="en-US" sz="2800" dirty="0" smtClean="0">
                <a:latin typeface="+mj-lt"/>
              </a:rPr>
              <a:t>More Funds?....Not Likely</a:t>
            </a:r>
          </a:p>
          <a:p>
            <a:r>
              <a:rPr lang="en-US" sz="2800" dirty="0" smtClean="0">
                <a:latin typeface="+mj-lt"/>
              </a:rPr>
              <a:t>Spend the Money we DO have more efficiently?…Yes</a:t>
            </a:r>
          </a:p>
          <a:p>
            <a:r>
              <a:rPr lang="en-US" sz="2800" dirty="0" smtClean="0">
                <a:latin typeface="+mj-lt"/>
              </a:rPr>
              <a:t>Improve our Processes</a:t>
            </a:r>
          </a:p>
          <a:p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822960"/>
            <a:ext cx="8229600" cy="929640"/>
          </a:xfrm>
        </p:spPr>
        <p:txBody>
          <a:bodyPr anchor="t">
            <a:normAutofit/>
          </a:bodyPr>
          <a:lstStyle/>
          <a:p>
            <a:r>
              <a:rPr lang="en-US" sz="4000" dirty="0" smtClean="0"/>
              <a:t>How Can WE Improve?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22960"/>
            <a:ext cx="8229600" cy="929640"/>
          </a:xfrm>
        </p:spPr>
        <p:txBody>
          <a:bodyPr anchor="t">
            <a:normAutofit/>
          </a:bodyPr>
          <a:lstStyle/>
          <a:p>
            <a:r>
              <a:rPr lang="en-US" sz="4000" dirty="0" smtClean="0"/>
              <a:t>Improve Project Development Process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126492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+mj-lt"/>
              </a:rPr>
              <a:t>Initial Estimates need to get better</a:t>
            </a:r>
          </a:p>
          <a:p>
            <a:endParaRPr lang="en-US" sz="1400" dirty="0" smtClean="0"/>
          </a:p>
          <a:p>
            <a:r>
              <a:rPr lang="en-US" sz="2400" dirty="0" smtClean="0">
                <a:latin typeface="+mj-lt"/>
              </a:rPr>
              <a:t>Summary of LRMP – Round 1 Projects:</a:t>
            </a:r>
            <a:endParaRPr lang="en-US" dirty="0" smtClean="0">
              <a:latin typeface="+mj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38200" y="3181350"/>
          <a:ext cx="7391400" cy="1238250"/>
        </p:xfrm>
        <a:graphic>
          <a:graphicData uri="http://schemas.openxmlformats.org/drawingml/2006/table">
            <a:tbl>
              <a:tblPr/>
              <a:tblGrid>
                <a:gridCol w="1478280"/>
                <a:gridCol w="2217420"/>
                <a:gridCol w="2217420"/>
                <a:gridCol w="1478280"/>
              </a:tblGrid>
              <a:tr h="8001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# of</a:t>
                      </a:r>
                      <a:b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Projects Let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 of Estimates at Time of Submittal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 of</a:t>
                      </a:r>
                      <a:b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Contract Award Amounts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Average</a:t>
                      </a:r>
                      <a:br>
                        <a:rPr lang="en-US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 Over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$2,978,918.00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$3,333,532.00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11.9%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838200" y="4857750"/>
          <a:ext cx="3581400" cy="1238250"/>
        </p:xfrm>
        <a:graphic>
          <a:graphicData uri="http://schemas.openxmlformats.org/drawingml/2006/table">
            <a:tbl>
              <a:tblPr/>
              <a:tblGrid>
                <a:gridCol w="2148840"/>
                <a:gridCol w="1432560"/>
              </a:tblGrid>
              <a:tr h="571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# Projects Under "Submitted" Estimate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Average</a:t>
                      </a:r>
                      <a:endParaRPr lang="en-US" sz="2000" b="1" i="0" u="none" strike="noStrike" baseline="0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% 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Under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 (Big Project)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-21.31%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648200" y="4857750"/>
          <a:ext cx="3581400" cy="1238250"/>
        </p:xfrm>
        <a:graphic>
          <a:graphicData uri="http://schemas.openxmlformats.org/drawingml/2006/table">
            <a:tbl>
              <a:tblPr/>
              <a:tblGrid>
                <a:gridCol w="2148840"/>
                <a:gridCol w="1432560"/>
              </a:tblGrid>
              <a:tr h="914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# Projects Over "Submitted" Estimate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Average</a:t>
                      </a:r>
                    </a:p>
                    <a:p>
                      <a:pPr algn="ctr" fontAlgn="ctr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% Over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24.60%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22960"/>
            <a:ext cx="8229600" cy="929640"/>
          </a:xfrm>
        </p:spPr>
        <p:txBody>
          <a:bodyPr anchor="t">
            <a:normAutofit/>
          </a:bodyPr>
          <a:lstStyle/>
          <a:p>
            <a:r>
              <a:rPr lang="en-US" sz="4000" dirty="0" smtClean="0"/>
              <a:t>Improve Project Development Process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73152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+mj-lt"/>
              </a:rPr>
              <a:t>Summary of LRMP – Round 2 Projects:</a:t>
            </a:r>
            <a:endParaRPr lang="en-US" dirty="0" smtClean="0">
              <a:latin typeface="+mj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38200" y="2514600"/>
          <a:ext cx="7391400" cy="1238250"/>
        </p:xfrm>
        <a:graphic>
          <a:graphicData uri="http://schemas.openxmlformats.org/drawingml/2006/table">
            <a:tbl>
              <a:tblPr/>
              <a:tblGrid>
                <a:gridCol w="1478280"/>
                <a:gridCol w="2217420"/>
                <a:gridCol w="2217420"/>
                <a:gridCol w="1478280"/>
              </a:tblGrid>
              <a:tr h="8001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# of</a:t>
                      </a:r>
                      <a:b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Projects Let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 of Estimates at Time of Submittal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 of</a:t>
                      </a:r>
                      <a:b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Contract Award Amounts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Average</a:t>
                      </a:r>
                      <a:br>
                        <a:rPr lang="en-US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 Over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$2,813,164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$3,886,303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38.1%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838200" y="4400550"/>
          <a:ext cx="3581400" cy="1238250"/>
        </p:xfrm>
        <a:graphic>
          <a:graphicData uri="http://schemas.openxmlformats.org/drawingml/2006/table">
            <a:tbl>
              <a:tblPr/>
              <a:tblGrid>
                <a:gridCol w="2148840"/>
                <a:gridCol w="1432560"/>
              </a:tblGrid>
              <a:tr h="571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# Projects Under "Submitted" Estimate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Average</a:t>
                      </a:r>
                      <a:endParaRPr lang="en-US" sz="2000" b="1" i="0" u="none" strike="noStrike" baseline="0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% 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Under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-29.83%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648200" y="4400550"/>
          <a:ext cx="3581400" cy="1238250"/>
        </p:xfrm>
        <a:graphic>
          <a:graphicData uri="http://schemas.openxmlformats.org/drawingml/2006/table">
            <a:tbl>
              <a:tblPr/>
              <a:tblGrid>
                <a:gridCol w="2148840"/>
                <a:gridCol w="1432560"/>
              </a:tblGrid>
              <a:tr h="914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# Projects Over "Submitted" Estimate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Average</a:t>
                      </a:r>
                    </a:p>
                    <a:p>
                      <a:pPr algn="ctr" fontAlgn="ctr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% Over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79.79%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22960"/>
            <a:ext cx="8229600" cy="929640"/>
          </a:xfrm>
        </p:spPr>
        <p:txBody>
          <a:bodyPr anchor="t">
            <a:normAutofit/>
          </a:bodyPr>
          <a:lstStyle/>
          <a:p>
            <a:r>
              <a:rPr lang="en-US" sz="4000" dirty="0" smtClean="0"/>
              <a:t>Improve Project Development Process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46532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+mj-lt"/>
              </a:rPr>
              <a:t>Use Bid Items properly</a:t>
            </a:r>
          </a:p>
          <a:p>
            <a:pPr lvl="1"/>
            <a:r>
              <a:rPr lang="en-US" sz="2200" dirty="0" smtClean="0">
                <a:latin typeface="+mj-lt"/>
              </a:rPr>
              <a:t>Various processes rely on consistent/correct use of Bid Items</a:t>
            </a:r>
          </a:p>
          <a:p>
            <a:pPr lvl="1"/>
            <a:r>
              <a:rPr lang="en-US" sz="2200" dirty="0" smtClean="0">
                <a:latin typeface="+mj-lt"/>
              </a:rPr>
              <a:t>Incorrect usage of a Bid Item affects the average bid price data</a:t>
            </a:r>
          </a:p>
          <a:p>
            <a:pPr lvl="1"/>
            <a:r>
              <a:rPr lang="en-US" sz="2200" dirty="0" smtClean="0">
                <a:latin typeface="+mj-lt"/>
              </a:rPr>
              <a:t>“Bad” average bid price data leads to “bad” Estimates</a:t>
            </a:r>
          </a:p>
          <a:p>
            <a:pPr lvl="1"/>
            <a:r>
              <a:rPr lang="en-US" sz="2200" dirty="0" smtClean="0">
                <a:latin typeface="+mj-lt"/>
              </a:rPr>
              <a:t>“Bad” Estimates lead to projects getting rejected at Letting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endParaRPr lang="en-US" dirty="0" smtClean="0"/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en-US" sz="2600" dirty="0" smtClean="0">
                <a:latin typeface="+mj-lt"/>
              </a:rPr>
              <a:t>Improve Communication on LRMPs – Localized Risk Mitigation Projects</a:t>
            </a:r>
          </a:p>
          <a:p>
            <a:pPr lvl="1"/>
            <a:r>
              <a:rPr lang="en-US" sz="2200" dirty="0" smtClean="0">
                <a:latin typeface="+mj-lt"/>
              </a:rPr>
              <a:t>Central Office HSIP staff included!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12A7B6F1E46774DBD5C7F1DD129BFD5" ma:contentTypeVersion="4" ma:contentTypeDescription="Create a new document." ma:contentTypeScope="" ma:versionID="15bd51e93a69a96024dcb2415bd3bf46">
  <xsd:schema xmlns:xsd="http://www.w3.org/2001/XMLSchema" xmlns:xs="http://www.w3.org/2001/XMLSchema" xmlns:p="http://schemas.microsoft.com/office/2006/metadata/properties" xmlns:ns1="http://schemas.microsoft.com/sharepoint/v3" xmlns:ns2="9c16dc54-5a24-4afd-a61c-664ec7eab416" targetNamespace="http://schemas.microsoft.com/office/2006/metadata/properties" ma:root="true" ma:fieldsID="a0860fcfb153a9e8d6d1856a0bd2c86a" ns1:_="" ns2:_="">
    <xsd:import namespace="http://schemas.microsoft.com/sharepoint/v3"/>
    <xsd:import namespace="9c16dc54-5a24-4afd-a61c-664ec7eab416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16dc54-5a24-4afd-a61c-664ec7eab41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DE5B8C99-01D9-455B-9604-9891D2B848E1}"/>
</file>

<file path=customXml/itemProps2.xml><?xml version="1.0" encoding="utf-8"?>
<ds:datastoreItem xmlns:ds="http://schemas.openxmlformats.org/officeDocument/2006/customXml" ds:itemID="{DE345402-3BD3-4781-8D25-8709DA9B923C}"/>
</file>

<file path=customXml/itemProps3.xml><?xml version="1.0" encoding="utf-8"?>
<ds:datastoreItem xmlns:ds="http://schemas.openxmlformats.org/officeDocument/2006/customXml" ds:itemID="{03550DF8-F2AF-42B7-B2F5-282EFA2D058C}"/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1094</TotalTime>
  <Words>947</Words>
  <Application>Microsoft Office PowerPoint</Application>
  <PresentationFormat>On-screen Show (4:3)</PresentationFormat>
  <Paragraphs>420</Paragraphs>
  <Slides>15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Flow</vt:lpstr>
      <vt:lpstr>HSIP Update</vt:lpstr>
      <vt:lpstr>Slide 2</vt:lpstr>
      <vt:lpstr>Kentucky Compared to Other States</vt:lpstr>
      <vt:lpstr>Kentucky Compared to Other States</vt:lpstr>
      <vt:lpstr>How Can WE Improve?</vt:lpstr>
      <vt:lpstr>How Can WE Improve?</vt:lpstr>
      <vt:lpstr>Improve Project Development Process</vt:lpstr>
      <vt:lpstr>Improve Project Development Process</vt:lpstr>
      <vt:lpstr>Improve Project Development Process</vt:lpstr>
      <vt:lpstr>Upcoming Items from HSIP</vt:lpstr>
      <vt:lpstr>Edgeline and Shoulder Rumbles</vt:lpstr>
      <vt:lpstr>Signs and Markings</vt:lpstr>
      <vt:lpstr>Sign Installation Details</vt:lpstr>
      <vt:lpstr>Pavement Markers</vt:lpstr>
      <vt:lpstr>Questions??</vt:lpstr>
    </vt:vector>
  </TitlesOfParts>
  <Company>Commonwealth of Kentucky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COT</dc:creator>
  <cp:lastModifiedBy>KYTC</cp:lastModifiedBy>
  <cp:revision>128</cp:revision>
  <dcterms:created xsi:type="dcterms:W3CDTF">2010-11-09T22:30:19Z</dcterms:created>
  <dcterms:modified xsi:type="dcterms:W3CDTF">2015-02-23T19:44:40Z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0x010100112A7B6F1E46774DBD5C7F1DD129BFD5</vt:lpwstr>
  </property>
</Properties>
</file>